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317" r:id="rId5"/>
    <p:sldId id="341" r:id="rId6"/>
    <p:sldId id="342" r:id="rId7"/>
    <p:sldId id="343" r:id="rId8"/>
    <p:sldId id="344" r:id="rId9"/>
    <p:sldId id="290" r:id="rId10"/>
    <p:sldId id="345" r:id="rId11"/>
    <p:sldId id="346" r:id="rId12"/>
    <p:sldId id="289" r:id="rId13"/>
    <p:sldId id="31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82" y="259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7082287" y="870763"/>
            <a:ext cx="500077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SORTING ALGORITHMS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3091CF21-082F-4BCB-91BA-94CAE90CD12F}"/>
              </a:ext>
            </a:extLst>
          </p:cNvPr>
          <p:cNvSpPr/>
          <p:nvPr/>
        </p:nvSpPr>
        <p:spPr>
          <a:xfrm rot="5400000">
            <a:off x="7899317" y="3161581"/>
            <a:ext cx="198408" cy="27604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4CFF13-D97F-4B1C-9C1D-9C7945F70FED}"/>
              </a:ext>
            </a:extLst>
          </p:cNvPr>
          <p:cNvSpPr txBox="1"/>
          <p:nvPr/>
        </p:nvSpPr>
        <p:spPr>
          <a:xfrm>
            <a:off x="7860498" y="3114391"/>
            <a:ext cx="31486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Eras Demi ITC" panose="020B0805030504020804" pitchFamily="34" charset="0"/>
                <a:cs typeface="Arial" pitchFamily="34" charset="0"/>
              </a:rPr>
              <a:t>Nguyen </a:t>
            </a:r>
            <a:r>
              <a:rPr lang="en-US" altLang="ko-KR" sz="2400" dirty="0" err="1">
                <a:solidFill>
                  <a:schemeClr val="bg1"/>
                </a:solidFill>
                <a:latin typeface="Eras Demi ITC" panose="020B0805030504020804" pitchFamily="34" charset="0"/>
                <a:cs typeface="Arial" pitchFamily="34" charset="0"/>
              </a:rPr>
              <a:t>Danh</a:t>
            </a:r>
            <a:r>
              <a:rPr lang="en-US" altLang="ko-KR" sz="2400" dirty="0">
                <a:solidFill>
                  <a:schemeClr val="bg1"/>
                </a:solidFill>
                <a:latin typeface="Eras Demi ITC" panose="020B0805030504020804" pitchFamily="34" charset="0"/>
                <a:cs typeface="Arial" pitchFamily="34" charset="0"/>
              </a:rPr>
              <a:t> Tien</a:t>
            </a:r>
            <a:endParaRPr lang="ko-KR" altLang="en-US" sz="2400" dirty="0">
              <a:solidFill>
                <a:schemeClr val="bg1"/>
              </a:solidFill>
              <a:latin typeface="Eras Demi ITC" panose="020B0805030504020804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ACD854-88C2-4C6F-8CFD-18A1F5162D4F}"/>
              </a:ext>
            </a:extLst>
          </p:cNvPr>
          <p:cNvSpPr txBox="1"/>
          <p:nvPr/>
        </p:nvSpPr>
        <p:spPr>
          <a:xfrm>
            <a:off x="7998521" y="4272568"/>
            <a:ext cx="31486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Nguyễn Thành Trung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3B6081-ACFA-4062-ADCB-FFB47DEF5813}"/>
              </a:ext>
            </a:extLst>
          </p:cNvPr>
          <p:cNvSpPr txBox="1"/>
          <p:nvPr/>
        </p:nvSpPr>
        <p:spPr>
          <a:xfrm>
            <a:off x="7951913" y="5476365"/>
            <a:ext cx="31486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Nguyễn Thanh </a:t>
            </a:r>
            <a:r>
              <a:rPr lang="en-US" altLang="ko-KR" sz="2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Tùng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EA145A8-4C9C-49CE-B232-261A25F7E005}"/>
              </a:ext>
            </a:extLst>
          </p:cNvPr>
          <p:cNvSpPr/>
          <p:nvPr/>
        </p:nvSpPr>
        <p:spPr>
          <a:xfrm rot="5400000">
            <a:off x="7899317" y="4365378"/>
            <a:ext cx="198408" cy="27604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5DA2C5CE-A456-47E9-AD03-8EA3F4410BDE}"/>
              </a:ext>
            </a:extLst>
          </p:cNvPr>
          <p:cNvSpPr/>
          <p:nvPr/>
        </p:nvSpPr>
        <p:spPr>
          <a:xfrm rot="5400000">
            <a:off x="7899317" y="5569175"/>
            <a:ext cx="198408" cy="27604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A0B862-4819-4BC0-B961-490E9E9EF995}"/>
              </a:ext>
            </a:extLst>
          </p:cNvPr>
          <p:cNvSpPr txBox="1"/>
          <p:nvPr/>
        </p:nvSpPr>
        <p:spPr>
          <a:xfrm>
            <a:off x="7585215" y="3575103"/>
            <a:ext cx="31486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Eras Light ITC" panose="020B0402030504020804" pitchFamily="34" charset="0"/>
                <a:cs typeface="Arial" pitchFamily="34" charset="0"/>
              </a:rPr>
              <a:t>Bar, Dialog, Insertion Sort</a:t>
            </a:r>
            <a:endParaRPr lang="ko-KR" altLang="en-US" sz="2000" dirty="0">
              <a:solidFill>
                <a:schemeClr val="bg1"/>
              </a:solidFill>
              <a:latin typeface="Eras Light ITC" panose="020B0402030504020804" pitchFamily="34" charset="0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900E0C-308D-4D1A-A0E1-71E2170435B9}"/>
              </a:ext>
            </a:extLst>
          </p:cNvPr>
          <p:cNvSpPr txBox="1"/>
          <p:nvPr/>
        </p:nvSpPr>
        <p:spPr>
          <a:xfrm>
            <a:off x="7651630" y="2666118"/>
            <a:ext cx="1434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Eras Demi ITC" panose="020B0805030504020804" pitchFamily="34" charset="0"/>
                <a:cs typeface="Arial" pitchFamily="34" charset="0"/>
              </a:rPr>
              <a:t>Group 5</a:t>
            </a:r>
            <a:endParaRPr lang="ko-KR" altLang="en-US" sz="2400" dirty="0">
              <a:solidFill>
                <a:schemeClr val="bg1"/>
              </a:solidFill>
              <a:latin typeface="Eras Demi ITC" panose="020B0805030504020804" pitchFamily="34" charset="0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6194F5-295B-4731-9A35-A95ED1EAE079}"/>
              </a:ext>
            </a:extLst>
          </p:cNvPr>
          <p:cNvSpPr txBox="1"/>
          <p:nvPr/>
        </p:nvSpPr>
        <p:spPr>
          <a:xfrm>
            <a:off x="6984477" y="122090"/>
            <a:ext cx="49006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Eras Light ITC" panose="020B0402030504020804" pitchFamily="34" charset="0"/>
                <a:cs typeface="Arial" pitchFamily="34" charset="0"/>
              </a:rPr>
              <a:t>Instructor: Nguyen </a:t>
            </a:r>
            <a:r>
              <a:rPr lang="en-US" altLang="ko-KR" sz="2000" dirty="0" err="1">
                <a:solidFill>
                  <a:schemeClr val="bg1"/>
                </a:solidFill>
                <a:latin typeface="Eras Light ITC" panose="020B0402030504020804" pitchFamily="34" charset="0"/>
                <a:cs typeface="Arial" pitchFamily="34" charset="0"/>
              </a:rPr>
              <a:t>Thi</a:t>
            </a:r>
            <a:r>
              <a:rPr lang="en-US" altLang="ko-KR" sz="2000" dirty="0">
                <a:solidFill>
                  <a:schemeClr val="bg1"/>
                </a:solidFill>
                <a:latin typeface="Eras Light ITC" panose="020B0402030504020804" pitchFamily="34" charset="0"/>
                <a:cs typeface="Arial" pitchFamily="34" charset="0"/>
              </a:rPr>
              <a:t> Thu Trang</a:t>
            </a:r>
            <a:endParaRPr lang="ko-KR" altLang="en-US" sz="2000" dirty="0">
              <a:solidFill>
                <a:schemeClr val="bg1"/>
              </a:solidFill>
              <a:latin typeface="Eras Light ITC" panose="020B0402030504020804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1C58FB-B5C0-499D-9768-82F14CF26AB0}"/>
              </a:ext>
            </a:extLst>
          </p:cNvPr>
          <p:cNvSpPr txBox="1"/>
          <p:nvPr/>
        </p:nvSpPr>
        <p:spPr>
          <a:xfrm>
            <a:off x="6096000" y="4905244"/>
            <a:ext cx="46986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/>
                </a:solidFill>
                <a:latin typeface="Eras Light ITC" panose="020B0402030504020804" pitchFamily="34" charset="0"/>
                <a:cs typeface="Arial" pitchFamily="34" charset="0"/>
              </a:rPr>
              <a:t>SortFrame</a:t>
            </a:r>
            <a:r>
              <a:rPr lang="en-US" altLang="ko-KR" sz="2000" dirty="0">
                <a:solidFill>
                  <a:schemeClr val="bg1"/>
                </a:solidFill>
                <a:latin typeface="Eras Light ITC" panose="020B0402030504020804" pitchFamily="34" charset="0"/>
                <a:cs typeface="Arial" pitchFamily="34" charset="0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Eras Light ITC" panose="020B0402030504020804" pitchFamily="34" charset="0"/>
                <a:cs typeface="Arial" pitchFamily="34" charset="0"/>
              </a:rPr>
              <a:t>SortCanvas</a:t>
            </a:r>
            <a:r>
              <a:rPr lang="en-US" altLang="ko-KR" sz="2000" dirty="0">
                <a:solidFill>
                  <a:schemeClr val="bg1"/>
                </a:solidFill>
                <a:latin typeface="Eras Light ITC" panose="020B0402030504020804" pitchFamily="34" charset="0"/>
                <a:cs typeface="Arial" pitchFamily="34" charset="0"/>
              </a:rPr>
              <a:t>, Quick Sort, Slide</a:t>
            </a:r>
            <a:endParaRPr lang="ko-KR" altLang="en-US" sz="2000" dirty="0">
              <a:solidFill>
                <a:schemeClr val="bg1"/>
              </a:solidFill>
              <a:latin typeface="Eras Light ITC" panose="020B0402030504020804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A63BF6-2DF9-40C2-B63A-A211BEA40B9A}"/>
              </a:ext>
            </a:extLst>
          </p:cNvPr>
          <p:cNvSpPr txBox="1"/>
          <p:nvPr/>
        </p:nvSpPr>
        <p:spPr>
          <a:xfrm>
            <a:off x="6096000" y="5987237"/>
            <a:ext cx="46986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/>
                </a:solidFill>
                <a:latin typeface="Eras Light ITC" panose="020B0402030504020804" pitchFamily="34" charset="0"/>
                <a:cs typeface="Arial" pitchFamily="34" charset="0"/>
              </a:rPr>
              <a:t>SortVisualizer</a:t>
            </a:r>
            <a:r>
              <a:rPr lang="en-US" altLang="ko-KR" sz="2000" dirty="0">
                <a:solidFill>
                  <a:schemeClr val="bg1"/>
                </a:solidFill>
                <a:latin typeface="Eras Light ITC" panose="020B0402030504020804" pitchFamily="34" charset="0"/>
                <a:cs typeface="Arial" pitchFamily="34" charset="0"/>
              </a:rPr>
              <a:t>, Bubble Sort, Report</a:t>
            </a:r>
            <a:endParaRPr lang="ko-KR" altLang="en-US" sz="2000" dirty="0">
              <a:solidFill>
                <a:schemeClr val="bg1"/>
              </a:solidFill>
              <a:latin typeface="Eras Light ITC" panose="020B04020305040208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1">
            <a:extLst>
              <a:ext uri="{FF2B5EF4-FFF2-40B4-BE49-F238E27FC236}">
                <a16:creationId xmlns:a16="http://schemas.microsoft.com/office/drawing/2014/main" id="{1039ECA6-74B4-42DF-85CA-3000610DA71C}"/>
              </a:ext>
            </a:extLst>
          </p:cNvPr>
          <p:cNvSpPr txBox="1">
            <a:spLocks/>
          </p:cNvSpPr>
          <p:nvPr/>
        </p:nvSpPr>
        <p:spPr>
          <a:xfrm>
            <a:off x="4294131" y="242097"/>
            <a:ext cx="4335727" cy="7108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</a:rPr>
              <a:t>Demo scenario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demoSort">
            <a:hlinkClick r:id="" action="ppaction://media"/>
            <a:extLst>
              <a:ext uri="{FF2B5EF4-FFF2-40B4-BE49-F238E27FC236}">
                <a16:creationId xmlns:a16="http://schemas.microsoft.com/office/drawing/2014/main" id="{04D19E15-A70B-4DA2-9196-14B5EF3D3B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596B00-0CE2-44C6-9AC5-0B5BC6F6C4D9}"/>
              </a:ext>
            </a:extLst>
          </p:cNvPr>
          <p:cNvGrpSpPr/>
          <p:nvPr/>
        </p:nvGrpSpPr>
        <p:grpSpPr>
          <a:xfrm>
            <a:off x="3468549" y="2276475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F549E6-5337-42BD-9C5E-4FF911D21EC1}"/>
                </a:ext>
              </a:extLst>
            </p:cNvPr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12" name="Connector: Elbow 11">
                <a:extLst>
                  <a:ext uri="{FF2B5EF4-FFF2-40B4-BE49-F238E27FC236}">
                    <a16:creationId xmlns:a16="http://schemas.microsoft.com/office/drawing/2014/main" id="{99FF6450-5DCF-4EA4-9ECD-5DECDA3BAD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637BD6F9-CEA8-471A-B6D6-3D7D3748AC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C2EA36-2D13-4B3D-BFC3-A102F4DEB439}"/>
                </a:ext>
              </a:extLst>
            </p:cNvPr>
            <p:cNvCxnSpPr>
              <a:cxnSpLocks/>
            </p:cNvCxnSpPr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C99EAA-C1C3-4CCA-BEBA-AC2A865E88E4}"/>
                </a:ext>
              </a:extLst>
            </p:cNvPr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3275D676-AD17-49C5-9DEA-18E954D494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7437482D-2332-417F-9573-94FD96A779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-4762" y="2938634"/>
            <a:ext cx="12196762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288866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8237F776-235B-43B7-A208-7106E24CBAFE}"/>
              </a:ext>
            </a:extLst>
          </p:cNvPr>
          <p:cNvSpPr>
            <a:spLocks noChangeAspect="1"/>
          </p:cNvSpPr>
          <p:nvPr/>
        </p:nvSpPr>
        <p:spPr>
          <a:xfrm flipH="1">
            <a:off x="4878758" y="1367871"/>
            <a:ext cx="2434484" cy="131165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499E92-50A7-4680-90CB-41532F4FC718}"/>
              </a:ext>
            </a:extLst>
          </p:cNvPr>
          <p:cNvSpPr/>
          <p:nvPr/>
        </p:nvSpPr>
        <p:spPr>
          <a:xfrm>
            <a:off x="6202185" y="196032"/>
            <a:ext cx="5636534" cy="6270778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6305942" y="1681595"/>
            <a:ext cx="5419664" cy="777510"/>
            <a:chOff x="6102442" y="1483456"/>
            <a:chExt cx="5419664" cy="7775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Diagrams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3E30DF-4F9D-4D5B-9110-CB46BA5063F2}"/>
              </a:ext>
            </a:extLst>
          </p:cNvPr>
          <p:cNvGrpSpPr/>
          <p:nvPr/>
        </p:nvGrpSpPr>
        <p:grpSpPr>
          <a:xfrm>
            <a:off x="6305942" y="3177112"/>
            <a:ext cx="5419664" cy="777510"/>
            <a:chOff x="6102442" y="1483456"/>
            <a:chExt cx="5419664" cy="7775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757E4-1723-4073-9FC5-1D351F20A151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Techniques in design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9AF74-CA02-49F9-88D7-98D77F70D10F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FEFB00-F764-4A36-BDE0-EFBFFBAD9C92}"/>
              </a:ext>
            </a:extLst>
          </p:cNvPr>
          <p:cNvGrpSpPr/>
          <p:nvPr/>
        </p:nvGrpSpPr>
        <p:grpSpPr>
          <a:xfrm>
            <a:off x="6305942" y="4710452"/>
            <a:ext cx="5419664" cy="777510"/>
            <a:chOff x="6102442" y="1483456"/>
            <a:chExt cx="5419664" cy="7775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DF382-44DD-45C3-9704-34E8893BC3AC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Demo application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11BD74-B8C0-4D62-99FC-2DBC909A43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420242" y="391190"/>
            <a:ext cx="49898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Contents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30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52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E984F0-8F6B-4ABE-B0E8-19B042461B1D}"/>
              </a:ext>
            </a:extLst>
          </p:cNvPr>
          <p:cNvSpPr/>
          <p:nvPr/>
        </p:nvSpPr>
        <p:spPr>
          <a:xfrm>
            <a:off x="6428232" y="388946"/>
            <a:ext cx="5326144" cy="532614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E059B-4D10-4E02-B85C-F44536239CC9}"/>
              </a:ext>
            </a:extLst>
          </p:cNvPr>
          <p:cNvSpPr txBox="1"/>
          <p:nvPr/>
        </p:nvSpPr>
        <p:spPr>
          <a:xfrm>
            <a:off x="358282" y="978408"/>
            <a:ext cx="6069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Use case Diagram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5C64BFA-6E8F-4B2A-83D3-4E0ECA446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4" t="26466" r="45501" b="5047"/>
          <a:stretch/>
        </p:blipFill>
        <p:spPr>
          <a:xfrm>
            <a:off x="2255662" y="2288520"/>
            <a:ext cx="1980249" cy="385304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EA96475-9AC2-4A39-8ACA-485D68660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69" y="789306"/>
            <a:ext cx="5548272" cy="5679748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2577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52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E984F0-8F6B-4ABE-B0E8-19B042461B1D}"/>
              </a:ext>
            </a:extLst>
          </p:cNvPr>
          <p:cNvSpPr/>
          <p:nvPr/>
        </p:nvSpPr>
        <p:spPr>
          <a:xfrm>
            <a:off x="545686" y="553448"/>
            <a:ext cx="5326144" cy="532614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E059B-4D10-4E02-B85C-F44536239CC9}"/>
              </a:ext>
            </a:extLst>
          </p:cNvPr>
          <p:cNvSpPr txBox="1"/>
          <p:nvPr/>
        </p:nvSpPr>
        <p:spPr>
          <a:xfrm>
            <a:off x="7819786" y="400025"/>
            <a:ext cx="6069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General Class Diagram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5C64BFA-6E8F-4B2A-83D3-4E0ECA446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4" t="26466" r="45501" b="5047"/>
          <a:stretch/>
        </p:blipFill>
        <p:spPr>
          <a:xfrm flipH="1">
            <a:off x="7549714" y="2774497"/>
            <a:ext cx="1980249" cy="3853043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5B8AC3A-8416-4B5F-8BE2-98C417F93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3" y="918023"/>
            <a:ext cx="7524993" cy="5326143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609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E984F0-8F6B-4ABE-B0E8-19B042461B1D}"/>
              </a:ext>
            </a:extLst>
          </p:cNvPr>
          <p:cNvSpPr/>
          <p:nvPr/>
        </p:nvSpPr>
        <p:spPr>
          <a:xfrm>
            <a:off x="3869156" y="1040721"/>
            <a:ext cx="5326144" cy="532614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E059B-4D10-4E02-B85C-F44536239CC9}"/>
              </a:ext>
            </a:extLst>
          </p:cNvPr>
          <p:cNvSpPr txBox="1"/>
          <p:nvPr/>
        </p:nvSpPr>
        <p:spPr>
          <a:xfrm>
            <a:off x="4069192" y="0"/>
            <a:ext cx="4637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Class Diagrams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C6EFE45-E3D4-48B8-8D53-245A617D9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64" y="1303209"/>
            <a:ext cx="5511909" cy="5326144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DFB9E66B-3DCE-4B6B-A4BD-E35445C37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02" y="1303209"/>
            <a:ext cx="9806729" cy="5237895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4625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E984F0-8F6B-4ABE-B0E8-19B042461B1D}"/>
              </a:ext>
            </a:extLst>
          </p:cNvPr>
          <p:cNvSpPr/>
          <p:nvPr/>
        </p:nvSpPr>
        <p:spPr>
          <a:xfrm>
            <a:off x="3548543" y="1040721"/>
            <a:ext cx="5964573" cy="532614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E059B-4D10-4E02-B85C-F44536239CC9}"/>
              </a:ext>
            </a:extLst>
          </p:cNvPr>
          <p:cNvSpPr txBox="1"/>
          <p:nvPr/>
        </p:nvSpPr>
        <p:spPr>
          <a:xfrm>
            <a:off x="4069192" y="0"/>
            <a:ext cx="4637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Class Diagrams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92FB484-CD82-4078-A816-2DBDEA64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291" y="1585573"/>
            <a:ext cx="9722840" cy="4236440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AFAFE85-3881-4F6D-BA31-F5B91E421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884" y="1035987"/>
            <a:ext cx="8405205" cy="5326144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0447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OOP techniques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4CEDD89-FB95-4698-A951-8D667DAD61F7}"/>
              </a:ext>
            </a:extLst>
          </p:cNvPr>
          <p:cNvCxnSpPr/>
          <p:nvPr/>
        </p:nvCxnSpPr>
        <p:spPr>
          <a:xfrm flipV="1">
            <a:off x="981112" y="3709066"/>
            <a:ext cx="11363" cy="180000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3AC6F6-116D-4971-9838-E43566A33F7B}"/>
              </a:ext>
            </a:extLst>
          </p:cNvPr>
          <p:cNvCxnSpPr/>
          <p:nvPr/>
        </p:nvCxnSpPr>
        <p:spPr>
          <a:xfrm flipV="1">
            <a:off x="4693447" y="2809066"/>
            <a:ext cx="11363" cy="180000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4486CC-CA76-4B10-B129-8499FDEA5FEA}"/>
              </a:ext>
            </a:extLst>
          </p:cNvPr>
          <p:cNvCxnSpPr/>
          <p:nvPr/>
        </p:nvCxnSpPr>
        <p:spPr>
          <a:xfrm flipV="1">
            <a:off x="7942408" y="1775349"/>
            <a:ext cx="11363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57">
            <a:extLst>
              <a:ext uri="{FF2B5EF4-FFF2-40B4-BE49-F238E27FC236}">
                <a16:creationId xmlns:a16="http://schemas.microsoft.com/office/drawing/2014/main" id="{0C365D8F-B51C-4EA5-AE51-77287C3CAC89}"/>
              </a:ext>
            </a:extLst>
          </p:cNvPr>
          <p:cNvSpPr/>
          <p:nvPr/>
        </p:nvSpPr>
        <p:spPr>
          <a:xfrm>
            <a:off x="566424" y="4425176"/>
            <a:ext cx="10858476" cy="1624107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0F8524-0A4C-4E1C-9513-B1BD35631E5C}"/>
              </a:ext>
            </a:extLst>
          </p:cNvPr>
          <p:cNvSpPr/>
          <p:nvPr/>
        </p:nvSpPr>
        <p:spPr>
          <a:xfrm>
            <a:off x="2330118" y="5525027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7CAE00-43F8-43C3-A3AA-0919566D1751}"/>
              </a:ext>
            </a:extLst>
          </p:cNvPr>
          <p:cNvSpPr/>
          <p:nvPr/>
        </p:nvSpPr>
        <p:spPr>
          <a:xfrm>
            <a:off x="6028153" y="4539932"/>
            <a:ext cx="1656184" cy="36004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BB38F-1896-40FA-8156-C3F7EFC2A617}"/>
              </a:ext>
            </a:extLst>
          </p:cNvPr>
          <p:cNvSpPr/>
          <p:nvPr/>
        </p:nvSpPr>
        <p:spPr>
          <a:xfrm>
            <a:off x="9291414" y="3580811"/>
            <a:ext cx="1656184" cy="36004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4B46152-1512-46A0-AED5-FF1369FF6B36}"/>
              </a:ext>
            </a:extLst>
          </p:cNvPr>
          <p:cNvSpPr/>
          <p:nvPr/>
        </p:nvSpPr>
        <p:spPr>
          <a:xfrm>
            <a:off x="3386312" y="5145457"/>
            <a:ext cx="2960877" cy="919624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F7DAB2-4D7F-4052-993B-B9E880C8FCB3}"/>
              </a:ext>
            </a:extLst>
          </p:cNvPr>
          <p:cNvGrpSpPr/>
          <p:nvPr/>
        </p:nvGrpSpPr>
        <p:grpSpPr>
          <a:xfrm>
            <a:off x="1153588" y="3796418"/>
            <a:ext cx="2000666" cy="542077"/>
            <a:chOff x="4965552" y="1736224"/>
            <a:chExt cx="1374974" cy="5420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2FABD8-8437-483C-A209-7358C76DD032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C208D6-BE11-4807-811F-CAEC097A7206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Association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D3E5F9-202C-473B-9C85-C4BAE0E9A712}"/>
              </a:ext>
            </a:extLst>
          </p:cNvPr>
          <p:cNvGrpSpPr/>
          <p:nvPr/>
        </p:nvGrpSpPr>
        <p:grpSpPr>
          <a:xfrm>
            <a:off x="4892505" y="3050565"/>
            <a:ext cx="2000666" cy="542077"/>
            <a:chOff x="4965552" y="1736224"/>
            <a:chExt cx="1374974" cy="5420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A56744-058B-4CD2-B945-7DFF205FD76A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CE8A56-B8EA-4DE1-B294-EAB2B1FDEC14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Inheritance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6494AF-B876-4718-83BE-12821BF6DF24}"/>
              </a:ext>
            </a:extLst>
          </p:cNvPr>
          <p:cNvGrpSpPr/>
          <p:nvPr/>
        </p:nvGrpSpPr>
        <p:grpSpPr>
          <a:xfrm>
            <a:off x="8114884" y="1862701"/>
            <a:ext cx="2000666" cy="542077"/>
            <a:chOff x="4965552" y="1736224"/>
            <a:chExt cx="1374974" cy="5420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1B0A52-75F2-4AEB-A571-E19EF68648AD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DD5444-D5D0-4D54-988D-E267209DDCCA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Polymorphism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Arc 59">
            <a:extLst>
              <a:ext uri="{FF2B5EF4-FFF2-40B4-BE49-F238E27FC236}">
                <a16:creationId xmlns:a16="http://schemas.microsoft.com/office/drawing/2014/main" id="{FEA9DA39-09F0-484A-A419-03A10F52A4EA}"/>
              </a:ext>
            </a:extLst>
          </p:cNvPr>
          <p:cNvSpPr/>
          <p:nvPr/>
        </p:nvSpPr>
        <p:spPr>
          <a:xfrm>
            <a:off x="7198315" y="4108193"/>
            <a:ext cx="2799894" cy="1121027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C5AA7F1D-674B-4EC2-B03F-E41B8FAD09C7}"/>
              </a:ext>
            </a:extLst>
          </p:cNvPr>
          <p:cNvSpPr/>
          <p:nvPr/>
        </p:nvSpPr>
        <p:spPr>
          <a:xfrm rot="2700000">
            <a:off x="5889979" y="409865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774576A9-AA56-450D-A08A-F5581331D4A6}"/>
              </a:ext>
            </a:extLst>
          </p:cNvPr>
          <p:cNvSpPr/>
          <p:nvPr/>
        </p:nvSpPr>
        <p:spPr>
          <a:xfrm>
            <a:off x="2146323" y="5145456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02220264-15C8-413D-9234-EE2BF1C1A730}"/>
              </a:ext>
            </a:extLst>
          </p:cNvPr>
          <p:cNvSpPr>
            <a:spLocks noChangeAspect="1"/>
          </p:cNvSpPr>
          <p:nvPr/>
        </p:nvSpPr>
        <p:spPr>
          <a:xfrm>
            <a:off x="9141799" y="3107580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29" grpId="0" animBg="1"/>
      <p:bldP spid="30" grpId="0" animBg="1"/>
      <p:bldP spid="31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48297" y="218568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Explanation of Design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F7DAB2-4D7F-4052-993B-B9E880C8FCB3}"/>
              </a:ext>
            </a:extLst>
          </p:cNvPr>
          <p:cNvGrpSpPr/>
          <p:nvPr/>
        </p:nvGrpSpPr>
        <p:grpSpPr>
          <a:xfrm>
            <a:off x="532869" y="1033481"/>
            <a:ext cx="2587830" cy="3162401"/>
            <a:chOff x="4562019" y="-884100"/>
            <a:chExt cx="1778507" cy="316240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2FABD8-8437-483C-A209-7358C76DD032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C208D6-BE11-4807-811F-CAEC097A7206}"/>
                </a:ext>
              </a:extLst>
            </p:cNvPr>
            <p:cNvSpPr txBox="1"/>
            <p:nvPr/>
          </p:nvSpPr>
          <p:spPr>
            <a:xfrm>
              <a:off x="4562019" y="-884100"/>
              <a:ext cx="1778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Association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6C883CB4-CFBB-4A18-9FD6-C13EE2693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9" y="1647367"/>
            <a:ext cx="4081581" cy="885712"/>
          </a:xfrm>
          <a:prstGeom prst="rect">
            <a:avLst/>
          </a:prstGeom>
        </p:spPr>
      </p:pic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89EC8D45-2035-4D3D-A141-FE866C29E6DA}"/>
              </a:ext>
            </a:extLst>
          </p:cNvPr>
          <p:cNvSpPr txBox="1"/>
          <p:nvPr/>
        </p:nvSpPr>
        <p:spPr>
          <a:xfrm>
            <a:off x="4856672" y="1699955"/>
            <a:ext cx="12560060" cy="780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dirty="0">
                <a:effectLst/>
                <a:ea typeface="Times New Roman" panose="02020603050405020304" pitchFamily="18" charset="0"/>
              </a:rPr>
              <a:t>Inside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SortFrame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class, we instantiate a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SortCanvas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object</a:t>
            </a:r>
          </a:p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SortCanvas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cannot exists independent of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SortFrame</a:t>
            </a:r>
            <a:endParaRPr lang="en-US" dirty="0"/>
          </a:p>
        </p:txBody>
      </p:sp>
      <p:pic>
        <p:nvPicPr>
          <p:cNvPr id="27" name="Hình ảnh 26">
            <a:extLst>
              <a:ext uri="{FF2B5EF4-FFF2-40B4-BE49-F238E27FC236}">
                <a16:creationId xmlns:a16="http://schemas.microsoft.com/office/drawing/2014/main" id="{F804C707-36D3-4FC0-A6B4-58C4752B3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9" y="2623745"/>
            <a:ext cx="4159901" cy="1066949"/>
          </a:xfrm>
          <a:prstGeom prst="rect">
            <a:avLst/>
          </a:prstGeom>
        </p:spPr>
      </p:pic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09CDBF4C-21B7-4142-B4E9-8FBD40F684E1}"/>
              </a:ext>
            </a:extLst>
          </p:cNvPr>
          <p:cNvSpPr txBox="1"/>
          <p:nvPr/>
        </p:nvSpPr>
        <p:spPr>
          <a:xfrm>
            <a:off x="4856672" y="2681762"/>
            <a:ext cx="12560060" cy="780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SortVisualizer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draws objects and do animations on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SortCanvas</a:t>
            </a: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SortVisualizer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cannot exists independent of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SortCanvas</a:t>
            </a:r>
            <a:endParaRPr lang="en-US" dirty="0"/>
          </a:p>
        </p:txBody>
      </p:sp>
      <p:pic>
        <p:nvPicPr>
          <p:cNvPr id="35" name="Hình ảnh 34">
            <a:extLst>
              <a:ext uri="{FF2B5EF4-FFF2-40B4-BE49-F238E27FC236}">
                <a16:creationId xmlns:a16="http://schemas.microsoft.com/office/drawing/2014/main" id="{1675F990-00B1-4604-9E03-4F5169A21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9" y="3776289"/>
            <a:ext cx="4323803" cy="999092"/>
          </a:xfrm>
          <a:prstGeom prst="rect">
            <a:avLst/>
          </a:prstGeom>
        </p:spPr>
      </p:pic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612021FC-D2DE-4DDF-BFB3-BE1C5E3C6754}"/>
              </a:ext>
            </a:extLst>
          </p:cNvPr>
          <p:cNvSpPr txBox="1"/>
          <p:nvPr/>
        </p:nvSpPr>
        <p:spPr>
          <a:xfrm>
            <a:off x="4856672" y="3924652"/>
            <a:ext cx="13439954" cy="780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</a:rPr>
              <a:t>SortVisualizer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 uses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</a:rPr>
              <a:t>mulitple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 Instruction objects. </a:t>
            </a:r>
          </a:p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dirty="0">
                <a:latin typeface="+mj-lt"/>
                <a:ea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nstructions cannot exists independent of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</a:rPr>
              <a:t>SortVisualizer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6D8BDC43-1201-48CE-80C0-2BA02231E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89" y="5061389"/>
            <a:ext cx="3858163" cy="1009791"/>
          </a:xfrm>
          <a:prstGeom prst="rect">
            <a:avLst/>
          </a:prstGeom>
        </p:spPr>
      </p:pic>
      <p:sp>
        <p:nvSpPr>
          <p:cNvPr id="40" name="Hộp Văn bản 39">
            <a:extLst>
              <a:ext uri="{FF2B5EF4-FFF2-40B4-BE49-F238E27FC236}">
                <a16:creationId xmlns:a16="http://schemas.microsoft.com/office/drawing/2014/main" id="{17BAD0E5-C32C-457F-B45C-4C9C9CFCF510}"/>
              </a:ext>
            </a:extLst>
          </p:cNvPr>
          <p:cNvSpPr txBox="1"/>
          <p:nvPr/>
        </p:nvSpPr>
        <p:spPr>
          <a:xfrm>
            <a:off x="4824230" y="5089373"/>
            <a:ext cx="13439954" cy="780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</a:rPr>
              <a:t>SortVisualizer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 uses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</a:rPr>
              <a:t>mulitple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 Bar objects. </a:t>
            </a:r>
          </a:p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dirty="0">
                <a:latin typeface="+mj-lt"/>
                <a:ea typeface="Times New Roman" panose="02020603050405020304" pitchFamily="18" charset="0"/>
              </a:rPr>
              <a:t>Bars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 cannot exists independent of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</a:rPr>
              <a:t>SortVisualizer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727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48297" y="218568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Explanation of Design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F7DAB2-4D7F-4052-993B-B9E880C8FCB3}"/>
              </a:ext>
            </a:extLst>
          </p:cNvPr>
          <p:cNvGrpSpPr/>
          <p:nvPr/>
        </p:nvGrpSpPr>
        <p:grpSpPr>
          <a:xfrm>
            <a:off x="532869" y="1033481"/>
            <a:ext cx="5384852" cy="3162401"/>
            <a:chOff x="4562019" y="-884100"/>
            <a:chExt cx="3700783" cy="316240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2FABD8-8437-483C-A209-7358C76DD032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C208D6-BE11-4807-811F-CAEC097A7206}"/>
                </a:ext>
              </a:extLst>
            </p:cNvPr>
            <p:cNvSpPr txBox="1"/>
            <p:nvPr/>
          </p:nvSpPr>
          <p:spPr>
            <a:xfrm>
              <a:off x="4562019" y="-884100"/>
              <a:ext cx="370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Inheritance - Polymorphism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" name="Hình ảnh 3">
            <a:extLst>
              <a:ext uri="{FF2B5EF4-FFF2-40B4-BE49-F238E27FC236}">
                <a16:creationId xmlns:a16="http://schemas.microsoft.com/office/drawing/2014/main" id="{4E002A4D-2C7F-4261-BB52-227346D47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955" y="1666350"/>
            <a:ext cx="5496692" cy="2305372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B176704-8EB6-40AC-9684-D60900F778FC}"/>
              </a:ext>
            </a:extLst>
          </p:cNvPr>
          <p:cNvSpPr txBox="1"/>
          <p:nvPr/>
        </p:nvSpPr>
        <p:spPr>
          <a:xfrm>
            <a:off x="610507" y="4081371"/>
            <a:ext cx="12708697" cy="266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</a:rPr>
              <a:t>* Inheritance:</a:t>
            </a:r>
          </a:p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Three sort visualizer share attributes such as: array of instructions, array of bars, speed of animations, etc. </a:t>
            </a:r>
          </a:p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They also share methods such as: render initial array, swap bars, highlight instructions, etc.</a:t>
            </a:r>
          </a:p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</a:rPr>
              <a:t>* Polymorphism:</a:t>
            </a:r>
            <a:endParaRPr lang="en-US" sz="1800" dirty="0">
              <a:effectLst/>
              <a:latin typeface="+mj-lt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Each sort algorithm associated to different set of instructions and mechanism for sorting. </a:t>
            </a:r>
          </a:p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Override 2 methods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</a:rPr>
              <a:t>renderInstructionSet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() and sort() in three child classes.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167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2919</TotalTime>
  <Words>207</Words>
  <Application>Microsoft Office PowerPoint</Application>
  <PresentationFormat>Màn hình rộng</PresentationFormat>
  <Paragraphs>44</Paragraphs>
  <Slides>11</Slides>
  <Notes>0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3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11</vt:i4>
      </vt:variant>
    </vt:vector>
  </HeadingPairs>
  <TitlesOfParts>
    <vt:vector size="17" baseType="lpstr">
      <vt:lpstr>Arial</vt:lpstr>
      <vt:lpstr>Eras Demi ITC</vt:lpstr>
      <vt:lpstr>Eras Light ITC</vt:lpstr>
      <vt:lpstr>Cover and End Slide Master</vt:lpstr>
      <vt:lpstr>Contents Slide Master</vt:lpstr>
      <vt:lpstr>Section Break Slide Master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NGUYEN THANH TUNG 20184327</cp:lastModifiedBy>
  <cp:revision>136</cp:revision>
  <dcterms:created xsi:type="dcterms:W3CDTF">2019-01-14T06:35:35Z</dcterms:created>
  <dcterms:modified xsi:type="dcterms:W3CDTF">2021-06-02T14:33:06Z</dcterms:modified>
</cp:coreProperties>
</file>